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256" r:id="rId2"/>
    <p:sldId id="257" r:id="rId3"/>
    <p:sldId id="258" r:id="rId4"/>
    <p:sldId id="259" r:id="rId5"/>
    <p:sldId id="260" r:id="rId6"/>
    <p:sldId id="261" r:id="rId7"/>
    <p:sldId id="271" r:id="rId8"/>
    <p:sldId id="272" r:id="rId9"/>
    <p:sldId id="273" r:id="rId10"/>
  </p:sldIdLst>
  <p:sldSz cx="12192000" cy="6858000"/>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5179484" y="0"/>
            <a:ext cx="3962400" cy="3429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10/28/2020</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8D5C8DB-37F8-41FF-8859-553273060BF7}" type="slidenum">
              <a:rPr lang="en-US" altLang="en-US" smtClean="0"/>
              <a:pPr>
                <a:defRPr/>
              </a:pPr>
              <a:t>2</a:t>
            </a:fld>
            <a:endParaRPr lang="en-US" altLang="en-US"/>
          </a:p>
        </p:txBody>
      </p:sp>
    </p:spTree>
    <p:extLst>
      <p:ext uri="{BB962C8B-B14F-4D97-AF65-F5344CB8AC3E}">
        <p14:creationId xmlns:p14="http://schemas.microsoft.com/office/powerpoint/2010/main" val="109560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82F56C8-30EA-4D4D-8B1D-477BC234CD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FCEE42-4E6D-455D-8EA1-2922BE1B7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8F46971A-23FD-4752-8720-5F49EF0E1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A0332-F69F-4D37-A735-D6708A987692}"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Taylor v. Caldwell</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0DBC9-04BD-4AB1-B5AC-1A9A340DD79B}"/>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64460FFF-6262-45E1-A7E6-56347DB9DB3A}"/>
              </a:ext>
            </a:extLst>
          </p:cNvPr>
          <p:cNvSpPr>
            <a:spLocks noGrp="1"/>
          </p:cNvSpPr>
          <p:nvPr>
            <p:ph idx="1"/>
          </p:nvPr>
        </p:nvSpPr>
        <p:spPr/>
        <p:txBody>
          <a:bodyPr/>
          <a:lstStyle/>
          <a:p>
            <a:pPr marL="0" marR="0">
              <a:spcBef>
                <a:spcPts val="0"/>
              </a:spcBef>
              <a:spcAft>
                <a:spcPts val="0"/>
              </a:spcAft>
            </a:pPr>
            <a:r>
              <a:rPr lang="en-US" dirty="0"/>
              <a:t>There was a contract to rent out a music hall at 100 pounds a day. The hall burned down before the concert took place.  </a:t>
            </a:r>
          </a:p>
          <a:p>
            <a:pPr marL="0" marR="0">
              <a:spcBef>
                <a:spcPts val="0"/>
              </a:spcBef>
              <a:spcAft>
                <a:spcPts val="0"/>
              </a:spcAft>
            </a:pPr>
            <a:r>
              <a:rPr lang="en-US" dirty="0"/>
              <a:t>Was there an arguable breach?  </a:t>
            </a:r>
          </a:p>
          <a:p>
            <a:pPr marL="0" marR="0">
              <a:spcBef>
                <a:spcPts val="0"/>
              </a:spcBef>
              <a:spcAft>
                <a:spcPts val="0"/>
              </a:spcAft>
            </a:pPr>
            <a:r>
              <a:rPr lang="en-US" dirty="0"/>
              <a:t>Yes, the owner of the hall did not provide the hall as promised.</a:t>
            </a:r>
          </a:p>
        </p:txBody>
      </p:sp>
    </p:spTree>
    <p:extLst>
      <p:ext uri="{BB962C8B-B14F-4D97-AF65-F5344CB8AC3E}">
        <p14:creationId xmlns:p14="http://schemas.microsoft.com/office/powerpoint/2010/main" val="959318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B8E5-969F-4E49-AA17-0ED23F61688F}"/>
              </a:ext>
            </a:extLst>
          </p:cNvPr>
          <p:cNvSpPr>
            <a:spLocks noGrp="1"/>
          </p:cNvSpPr>
          <p:nvPr>
            <p:ph type="title"/>
          </p:nvPr>
        </p:nvSpPr>
        <p:spPr/>
        <p:txBody>
          <a:bodyPr/>
          <a:lstStyle/>
          <a:p>
            <a:r>
              <a:rPr lang="en-US" dirty="0"/>
              <a:t>Expectation Damages for the Promoter</a:t>
            </a:r>
          </a:p>
        </p:txBody>
      </p:sp>
      <p:sp>
        <p:nvSpPr>
          <p:cNvPr id="3" name="Content Placeholder 2">
            <a:extLst>
              <a:ext uri="{FF2B5EF4-FFF2-40B4-BE49-F238E27FC236}">
                <a16:creationId xmlns:a16="http://schemas.microsoft.com/office/drawing/2014/main" id="{A7E8382E-374A-4D90-8EEB-E86A70D8BE88}"/>
              </a:ext>
            </a:extLst>
          </p:cNvPr>
          <p:cNvSpPr>
            <a:spLocks noGrp="1"/>
          </p:cNvSpPr>
          <p:nvPr>
            <p:ph idx="1"/>
          </p:nvPr>
        </p:nvSpPr>
        <p:spPr/>
        <p:txBody>
          <a:bodyPr/>
          <a:lstStyle/>
          <a:p>
            <a:r>
              <a:rPr lang="en-US" dirty="0"/>
              <a:t>Promise kept:  Promoter puts on concert, gets profit</a:t>
            </a:r>
          </a:p>
          <a:p>
            <a:r>
              <a:rPr lang="en-US" dirty="0"/>
              <a:t>Result of breach, proper mitigation: no profit</a:t>
            </a:r>
          </a:p>
          <a:p>
            <a:r>
              <a:rPr lang="en-US" dirty="0"/>
              <a:t>Mitigation: assume nothing to do in mitigation. </a:t>
            </a:r>
          </a:p>
          <a:p>
            <a:r>
              <a:rPr lang="en-US" dirty="0"/>
              <a:t>Foreseeable (can you state the full rule?): Yes.</a:t>
            </a:r>
          </a:p>
          <a:p>
            <a:r>
              <a:rPr lang="en-US" dirty="0"/>
              <a:t>Provable with reasonable certainty: probably not in 1863. </a:t>
            </a:r>
          </a:p>
          <a:p>
            <a:endParaRPr lang="en-US" dirty="0"/>
          </a:p>
        </p:txBody>
      </p:sp>
    </p:spTree>
    <p:extLst>
      <p:ext uri="{BB962C8B-B14F-4D97-AF65-F5344CB8AC3E}">
        <p14:creationId xmlns:p14="http://schemas.microsoft.com/office/powerpoint/2010/main" val="320172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EB43-BBF8-4AD5-8A6B-E33DCD4E98AA}"/>
              </a:ext>
            </a:extLst>
          </p:cNvPr>
          <p:cNvSpPr>
            <a:spLocks noGrp="1"/>
          </p:cNvSpPr>
          <p:nvPr>
            <p:ph type="title"/>
          </p:nvPr>
        </p:nvSpPr>
        <p:spPr/>
        <p:txBody>
          <a:bodyPr/>
          <a:lstStyle/>
          <a:p>
            <a:r>
              <a:rPr lang="en-US" dirty="0"/>
              <a:t>Reliance Damages</a:t>
            </a:r>
          </a:p>
        </p:txBody>
      </p:sp>
      <p:sp>
        <p:nvSpPr>
          <p:cNvPr id="3" name="Content Placeholder 2">
            <a:extLst>
              <a:ext uri="{FF2B5EF4-FFF2-40B4-BE49-F238E27FC236}">
                <a16:creationId xmlns:a16="http://schemas.microsoft.com/office/drawing/2014/main" id="{9090667A-E687-4AF9-BA9A-631CC4CDD0DC}"/>
              </a:ext>
            </a:extLst>
          </p:cNvPr>
          <p:cNvSpPr>
            <a:spLocks noGrp="1"/>
          </p:cNvSpPr>
          <p:nvPr>
            <p:ph idx="1"/>
          </p:nvPr>
        </p:nvSpPr>
        <p:spPr/>
        <p:txBody>
          <a:bodyPr/>
          <a:lstStyle/>
          <a:p>
            <a:r>
              <a:rPr lang="en-US" dirty="0"/>
              <a:t>The promoter asks for reliance damages: moneys paid by the plaintiffs in advertising the concerts and for sums expended and expenses incurred by them in preparing for the concerts.</a:t>
            </a:r>
          </a:p>
          <a:p>
            <a:r>
              <a:rPr lang="en-US" dirty="0"/>
              <a:t>The court will award them—</a:t>
            </a:r>
            <a:r>
              <a:rPr lang="en-US" i="1" dirty="0"/>
              <a:t>unless the burning down of the hall excuses the owner’s contractual obligation to provide it to the promoter</a:t>
            </a:r>
            <a:r>
              <a:rPr lang="en-US" dirty="0"/>
              <a:t>. </a:t>
            </a:r>
          </a:p>
        </p:txBody>
      </p:sp>
    </p:spTree>
    <p:extLst>
      <p:ext uri="{BB962C8B-B14F-4D97-AF65-F5344CB8AC3E}">
        <p14:creationId xmlns:p14="http://schemas.microsoft.com/office/powerpoint/2010/main" val="256664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C8A0-F6AF-428E-A333-4FE6C20A7198}"/>
              </a:ext>
            </a:extLst>
          </p:cNvPr>
          <p:cNvSpPr>
            <a:spLocks noGrp="1"/>
          </p:cNvSpPr>
          <p:nvPr>
            <p:ph type="title"/>
          </p:nvPr>
        </p:nvSpPr>
        <p:spPr/>
        <p:txBody>
          <a:bodyPr/>
          <a:lstStyle/>
          <a:p>
            <a:r>
              <a:rPr lang="en-US" dirty="0"/>
              <a:t>Excusing Performance </a:t>
            </a:r>
          </a:p>
        </p:txBody>
      </p:sp>
      <p:sp>
        <p:nvSpPr>
          <p:cNvPr id="3" name="Content Placeholder 2">
            <a:extLst>
              <a:ext uri="{FF2B5EF4-FFF2-40B4-BE49-F238E27FC236}">
                <a16:creationId xmlns:a16="http://schemas.microsoft.com/office/drawing/2014/main" id="{F1564C97-D085-45EC-8973-A9D0B28C0436}"/>
              </a:ext>
            </a:extLst>
          </p:cNvPr>
          <p:cNvSpPr>
            <a:spLocks noGrp="1"/>
          </p:cNvSpPr>
          <p:nvPr>
            <p:ph idx="1"/>
          </p:nvPr>
        </p:nvSpPr>
        <p:spPr/>
        <p:txBody>
          <a:bodyPr/>
          <a:lstStyle/>
          <a:p>
            <a:r>
              <a:rPr lang="en-US" dirty="0"/>
              <a:t>Suppose—contrary to fact—that the contract said, “I will rent you the hall on the condition that it does not burn down before the concert.”</a:t>
            </a:r>
          </a:p>
          <a:p>
            <a:r>
              <a:rPr lang="en-US" dirty="0"/>
              <a:t>Then the condition would fail (= not be fulfilled), and there would be no obligation to rent the hall.</a:t>
            </a:r>
          </a:p>
          <a:p>
            <a:pPr lvl="1"/>
            <a:r>
              <a:rPr lang="en-US" dirty="0"/>
              <a:t>Recall conditional promises from our discussion of consideration. </a:t>
            </a:r>
          </a:p>
        </p:txBody>
      </p:sp>
    </p:spTree>
    <p:extLst>
      <p:ext uri="{BB962C8B-B14F-4D97-AF65-F5344CB8AC3E}">
        <p14:creationId xmlns:p14="http://schemas.microsoft.com/office/powerpoint/2010/main" val="243255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E5AE6-B172-452E-9D51-9437344F40AE}"/>
              </a:ext>
            </a:extLst>
          </p:cNvPr>
          <p:cNvSpPr>
            <a:spLocks noGrp="1"/>
          </p:cNvSpPr>
          <p:nvPr>
            <p:ph type="title"/>
          </p:nvPr>
        </p:nvSpPr>
        <p:spPr/>
        <p:txBody>
          <a:bodyPr/>
          <a:lstStyle/>
          <a:p>
            <a:r>
              <a:rPr lang="en-US" dirty="0"/>
              <a:t>The Court Implies A Condition</a:t>
            </a:r>
          </a:p>
        </p:txBody>
      </p:sp>
      <p:sp>
        <p:nvSpPr>
          <p:cNvPr id="3" name="Content Placeholder 2">
            <a:extLst>
              <a:ext uri="{FF2B5EF4-FFF2-40B4-BE49-F238E27FC236}">
                <a16:creationId xmlns:a16="http://schemas.microsoft.com/office/drawing/2014/main" id="{535B3F91-3411-4A84-A9F2-414774AE199F}"/>
              </a:ext>
            </a:extLst>
          </p:cNvPr>
          <p:cNvSpPr>
            <a:spLocks noGrp="1"/>
          </p:cNvSpPr>
          <p:nvPr>
            <p:ph idx="1"/>
          </p:nvPr>
        </p:nvSpPr>
        <p:spPr/>
        <p:txBody>
          <a:bodyPr/>
          <a:lstStyle/>
          <a:p>
            <a:r>
              <a:rPr lang="en-US" sz="2400" dirty="0">
                <a:ea typeface="Times New Roman" panose="02020603050405020304" pitchFamily="18" charset="0"/>
              </a:rPr>
              <a:t>“I</a:t>
            </a:r>
            <a:r>
              <a:rPr lang="en-US" sz="2400" dirty="0">
                <a:effectLst/>
                <a:ea typeface="Times New Roman" panose="02020603050405020304" pitchFamily="18" charset="0"/>
              </a:rPr>
              <a:t>t appears that the parties must from the beginning have known that it could not be fulfilled unless when the time for the fulfillment of the contract arrived some particular specified thing continued to exist, so that, when entering into the contract, they must have contemplated such continuing existence as the foundation of what was to be done; there, in the absence of any express or implied warranty that the thing shall exist, the contract is not to be construed as a positive contract, but as subject to an implied condition that the parties shall be excused in case, before breach, performance becomes impossible from the perishing of the thing without default of the contractor.”</a:t>
            </a:r>
          </a:p>
          <a:p>
            <a:endParaRPr lang="en-US" dirty="0"/>
          </a:p>
        </p:txBody>
      </p:sp>
    </p:spTree>
    <p:extLst>
      <p:ext uri="{BB962C8B-B14F-4D97-AF65-F5344CB8AC3E}">
        <p14:creationId xmlns:p14="http://schemas.microsoft.com/office/powerpoint/2010/main" val="284738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a:extLst>
              <a:ext uri="{FF2B5EF4-FFF2-40B4-BE49-F238E27FC236}">
                <a16:creationId xmlns:a16="http://schemas.microsoft.com/office/drawing/2014/main" id="{C7909026-C8BA-488D-B42A-4FAE1D8F0D5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362200" y="1752600"/>
            <a:ext cx="2362200" cy="2573338"/>
          </a:xfrm>
        </p:spPr>
      </p:pic>
      <p:pic>
        <p:nvPicPr>
          <p:cNvPr id="6147" name="Content Placeholder 3">
            <a:extLst>
              <a:ext uri="{FF2B5EF4-FFF2-40B4-BE49-F238E27FC236}">
                <a16:creationId xmlns:a16="http://schemas.microsoft.com/office/drawing/2014/main" id="{32D29B39-B049-4DC7-8E95-03FA31C2801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752600"/>
            <a:ext cx="2362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itle 1">
            <a:extLst>
              <a:ext uri="{FF2B5EF4-FFF2-40B4-BE49-F238E27FC236}">
                <a16:creationId xmlns:a16="http://schemas.microsoft.com/office/drawing/2014/main" id="{A4F5ED17-12F7-4BAA-9AF3-59E6A4E0399E}"/>
              </a:ext>
            </a:extLst>
          </p:cNvPr>
          <p:cNvSpPr>
            <a:spLocks noGrp="1"/>
          </p:cNvSpPr>
          <p:nvPr>
            <p:ph type="title"/>
          </p:nvPr>
        </p:nvSpPr>
        <p:spPr>
          <a:xfrm>
            <a:off x="647700" y="337555"/>
            <a:ext cx="10972800" cy="1139825"/>
          </a:xfrm>
        </p:spPr>
        <p:txBody>
          <a:bodyPr/>
          <a:lstStyle/>
          <a:p>
            <a:r>
              <a:rPr lang="en-US" altLang="en-US" dirty="0"/>
              <a:t>Court’s View of What They Thought</a:t>
            </a:r>
          </a:p>
        </p:txBody>
      </p:sp>
      <p:sp>
        <p:nvSpPr>
          <p:cNvPr id="5" name="Oval 4">
            <a:extLst>
              <a:ext uri="{FF2B5EF4-FFF2-40B4-BE49-F238E27FC236}">
                <a16:creationId xmlns:a16="http://schemas.microsoft.com/office/drawing/2014/main" id="{C7E2E975-7992-4A36-9C55-8EEFE258B1C2}"/>
              </a:ext>
            </a:extLst>
          </p:cNvPr>
          <p:cNvSpPr/>
          <p:nvPr/>
        </p:nvSpPr>
        <p:spPr>
          <a:xfrm>
            <a:off x="2971800" y="4724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6" name="Oval 5">
            <a:extLst>
              <a:ext uri="{FF2B5EF4-FFF2-40B4-BE49-F238E27FC236}">
                <a16:creationId xmlns:a16="http://schemas.microsoft.com/office/drawing/2014/main" id="{FC4E0412-54F0-49C1-8A69-A16BF1BFC5BF}"/>
              </a:ext>
            </a:extLst>
          </p:cNvPr>
          <p:cNvSpPr/>
          <p:nvPr/>
        </p:nvSpPr>
        <p:spPr>
          <a:xfrm>
            <a:off x="3387725"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8C7E099E-7860-4C9B-B048-06462862436F}"/>
              </a:ext>
            </a:extLst>
          </p:cNvPr>
          <p:cNvSpPr/>
          <p:nvPr/>
        </p:nvSpPr>
        <p:spPr>
          <a:xfrm>
            <a:off x="4114800" y="51276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49E3DCFB-85D1-452D-91EA-D59AB55FA61E}"/>
              </a:ext>
            </a:extLst>
          </p:cNvPr>
          <p:cNvSpPr/>
          <p:nvPr/>
        </p:nvSpPr>
        <p:spPr>
          <a:xfrm>
            <a:off x="3641725" y="5816600"/>
            <a:ext cx="363538" cy="1143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BCC76291-EE3F-445E-8CB0-917B8D1054FD}"/>
              </a:ext>
            </a:extLst>
          </p:cNvPr>
          <p:cNvSpPr/>
          <p:nvPr/>
        </p:nvSpPr>
        <p:spPr>
          <a:xfrm>
            <a:off x="7010400" y="4724400"/>
            <a:ext cx="1752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p>
        </p:txBody>
      </p:sp>
      <p:sp>
        <p:nvSpPr>
          <p:cNvPr id="15" name="Oval 14">
            <a:extLst>
              <a:ext uri="{FF2B5EF4-FFF2-40B4-BE49-F238E27FC236}">
                <a16:creationId xmlns:a16="http://schemas.microsoft.com/office/drawing/2014/main" id="{CCFD263F-97A9-4FA4-A4C0-8A3E9CF2D67D}"/>
              </a:ext>
            </a:extLst>
          </p:cNvPr>
          <p:cNvSpPr/>
          <p:nvPr/>
        </p:nvSpPr>
        <p:spPr>
          <a:xfrm>
            <a:off x="7445375"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411BD5EF-A839-4949-AB73-9EEDFE1447CA}"/>
              </a:ext>
            </a:extLst>
          </p:cNvPr>
          <p:cNvSpPr/>
          <p:nvPr/>
        </p:nvSpPr>
        <p:spPr>
          <a:xfrm>
            <a:off x="8172450" y="5013325"/>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0705E4C-A7B3-4D8B-8A0C-4DA8EA1440AA}"/>
              </a:ext>
            </a:extLst>
          </p:cNvPr>
          <p:cNvSpPr/>
          <p:nvPr/>
        </p:nvSpPr>
        <p:spPr>
          <a:xfrm>
            <a:off x="7705725" y="5722939"/>
            <a:ext cx="273050" cy="904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a:extLst>
              <a:ext uri="{FF2B5EF4-FFF2-40B4-BE49-F238E27FC236}">
                <a16:creationId xmlns:a16="http://schemas.microsoft.com/office/drawing/2014/main" id="{26DD6142-A60D-4874-B0FA-6ECCAD94F4D1}"/>
              </a:ext>
            </a:extLst>
          </p:cNvPr>
          <p:cNvSpPr txBox="1"/>
          <p:nvPr/>
        </p:nvSpPr>
        <p:spPr>
          <a:xfrm>
            <a:off x="2841625" y="2286000"/>
            <a:ext cx="1600200" cy="923330"/>
          </a:xfrm>
          <a:prstGeom prst="rect">
            <a:avLst/>
          </a:prstGeom>
          <a:noFill/>
        </p:spPr>
        <p:txBody>
          <a:bodyPr wrap="square" rtlCol="0">
            <a:spAutoFit/>
          </a:bodyPr>
          <a:lstStyle/>
          <a:p>
            <a:r>
              <a:rPr lang="en-US" dirty="0"/>
              <a:t>On the condition the hall exists</a:t>
            </a:r>
          </a:p>
        </p:txBody>
      </p:sp>
      <p:sp>
        <p:nvSpPr>
          <p:cNvPr id="3" name="TextBox 2">
            <a:extLst>
              <a:ext uri="{FF2B5EF4-FFF2-40B4-BE49-F238E27FC236}">
                <a16:creationId xmlns:a16="http://schemas.microsoft.com/office/drawing/2014/main" id="{3B5EA650-2C5E-4AC3-8995-B9E3F7C5F749}"/>
              </a:ext>
            </a:extLst>
          </p:cNvPr>
          <p:cNvSpPr txBox="1"/>
          <p:nvPr/>
        </p:nvSpPr>
        <p:spPr>
          <a:xfrm>
            <a:off x="7886700" y="2286000"/>
            <a:ext cx="1600200" cy="923330"/>
          </a:xfrm>
          <a:prstGeom prst="rect">
            <a:avLst/>
          </a:prstGeom>
          <a:noFill/>
        </p:spPr>
        <p:txBody>
          <a:bodyPr wrap="square" rtlCol="0">
            <a:spAutoFit/>
          </a:bodyPr>
          <a:lstStyle/>
          <a:p>
            <a:r>
              <a:rPr lang="en-US" dirty="0"/>
              <a:t>On the condition the hall exists</a:t>
            </a:r>
          </a:p>
        </p:txBody>
      </p:sp>
      <p:sp>
        <p:nvSpPr>
          <p:cNvPr id="4" name="TextBox 3">
            <a:extLst>
              <a:ext uri="{FF2B5EF4-FFF2-40B4-BE49-F238E27FC236}">
                <a16:creationId xmlns:a16="http://schemas.microsoft.com/office/drawing/2014/main" id="{A3B1735C-03A6-4D53-BE80-B7B45746FA17}"/>
              </a:ext>
            </a:extLst>
          </p:cNvPr>
          <p:cNvSpPr txBox="1"/>
          <p:nvPr/>
        </p:nvSpPr>
        <p:spPr>
          <a:xfrm>
            <a:off x="5486400" y="2057400"/>
            <a:ext cx="1295400" cy="1828800"/>
          </a:xfrm>
          <a:prstGeom prst="rect">
            <a:avLst/>
          </a:prstGeom>
          <a:noFill/>
          <a:ln w="28575">
            <a:solidFill>
              <a:schemeClr val="tx1"/>
            </a:solidFill>
          </a:ln>
        </p:spPr>
        <p:txBody>
          <a:bodyPr wrap="square" rtlCol="0">
            <a:spAutoFit/>
          </a:bodyPr>
          <a:lstStyle/>
          <a:p>
            <a:endParaRPr lang="en-US" dirty="0"/>
          </a:p>
        </p:txBody>
      </p:sp>
      <p:cxnSp>
        <p:nvCxnSpPr>
          <p:cNvPr id="13" name="Straight Arrow Connector 12">
            <a:extLst>
              <a:ext uri="{FF2B5EF4-FFF2-40B4-BE49-F238E27FC236}">
                <a16:creationId xmlns:a16="http://schemas.microsoft.com/office/drawing/2014/main" id="{60B8B325-0831-478F-B1B6-2AB35A2BAC85}"/>
              </a:ext>
            </a:extLst>
          </p:cNvPr>
          <p:cNvCxnSpPr/>
          <p:nvPr/>
        </p:nvCxnSpPr>
        <p:spPr>
          <a:xfrm flipH="1">
            <a:off x="6203302" y="1600200"/>
            <a:ext cx="838200" cy="685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150343E-25EA-4285-B3C3-E41D016001AE}"/>
              </a:ext>
            </a:extLst>
          </p:cNvPr>
          <p:cNvSpPr txBox="1"/>
          <p:nvPr/>
        </p:nvSpPr>
        <p:spPr>
          <a:xfrm>
            <a:off x="7162800" y="1143000"/>
            <a:ext cx="3048000" cy="369332"/>
          </a:xfrm>
          <a:prstGeom prst="rect">
            <a:avLst/>
          </a:prstGeom>
          <a:noFill/>
        </p:spPr>
        <p:txBody>
          <a:bodyPr wrap="square" rtlCol="0">
            <a:spAutoFit/>
          </a:bodyPr>
          <a:lstStyle/>
          <a:p>
            <a:r>
              <a:rPr lang="en-US" dirty="0"/>
              <a:t>Nothing about the condition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DBDF-D326-4A7C-BEF2-422FDCFED4BC}"/>
              </a:ext>
            </a:extLst>
          </p:cNvPr>
          <p:cNvSpPr>
            <a:spLocks noGrp="1"/>
          </p:cNvSpPr>
          <p:nvPr>
            <p:ph type="title"/>
          </p:nvPr>
        </p:nvSpPr>
        <p:spPr/>
        <p:txBody>
          <a:bodyPr/>
          <a:lstStyle/>
          <a:p>
            <a:r>
              <a:rPr lang="en-US" sz="3600" dirty="0"/>
              <a:t>The Doctrine of the Destruction of the Essential Object</a:t>
            </a:r>
          </a:p>
        </p:txBody>
      </p:sp>
      <p:sp>
        <p:nvSpPr>
          <p:cNvPr id="3" name="Content Placeholder 2">
            <a:extLst>
              <a:ext uri="{FF2B5EF4-FFF2-40B4-BE49-F238E27FC236}">
                <a16:creationId xmlns:a16="http://schemas.microsoft.com/office/drawing/2014/main" id="{C0DF00BF-6EBB-41D6-9A9D-8145560BD014}"/>
              </a:ext>
            </a:extLst>
          </p:cNvPr>
          <p:cNvSpPr>
            <a:spLocks noGrp="1"/>
          </p:cNvSpPr>
          <p:nvPr>
            <p:ph idx="1"/>
          </p:nvPr>
        </p:nvSpPr>
        <p:spPr/>
        <p:txBody>
          <a:bodyPr/>
          <a:lstStyle/>
          <a:p>
            <a:r>
              <a:rPr lang="en-US" sz="2800" dirty="0">
                <a:latin typeface="Verdana" panose="020B0604030504040204" pitchFamily="34" charset="0"/>
                <a:ea typeface="Times New Roman" panose="02020603050405020304" pitchFamily="18" charset="0"/>
                <a:cs typeface="Verdana" panose="020B0604030504040204" pitchFamily="34" charset="0"/>
              </a:rPr>
              <a:t>A</a:t>
            </a:r>
            <a:r>
              <a:rPr lang="en-US" sz="2800" dirty="0">
                <a:effectLst/>
                <a:latin typeface="Verdana" panose="020B0604030504040204" pitchFamily="34" charset="0"/>
                <a:ea typeface="Times New Roman" panose="02020603050405020304" pitchFamily="18" charset="0"/>
                <a:cs typeface="Verdana" panose="020B0604030504040204" pitchFamily="34" charset="0"/>
              </a:rPr>
              <a:t> relevant condition will be implied when the parties knew that the contract could not be fulfilled unless some object continued to exist. </a:t>
            </a:r>
          </a:p>
          <a:p>
            <a:r>
              <a:rPr lang="en-US" sz="2800" dirty="0">
                <a:latin typeface="Verdana" panose="020B0604030504040204" pitchFamily="34" charset="0"/>
              </a:rPr>
              <a:t>Expands to become the doctrine of impossibility. </a:t>
            </a:r>
            <a:endParaRPr lang="en-US" sz="4000" dirty="0"/>
          </a:p>
        </p:txBody>
      </p:sp>
    </p:spTree>
    <p:extLst>
      <p:ext uri="{BB962C8B-B14F-4D97-AF65-F5344CB8AC3E}">
        <p14:creationId xmlns:p14="http://schemas.microsoft.com/office/powerpoint/2010/main" val="36752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0F74D-F29A-4F71-BA1F-FB1F57F1142E}"/>
              </a:ext>
            </a:extLst>
          </p:cNvPr>
          <p:cNvSpPr>
            <a:spLocks noGrp="1"/>
          </p:cNvSpPr>
          <p:nvPr>
            <p:ph type="title"/>
          </p:nvPr>
        </p:nvSpPr>
        <p:spPr/>
        <p:txBody>
          <a:bodyPr/>
          <a:lstStyle/>
          <a:p>
            <a:r>
              <a:rPr lang="en-US" dirty="0"/>
              <a:t>The Doctrine of Impossibility</a:t>
            </a:r>
          </a:p>
        </p:txBody>
      </p:sp>
      <p:sp>
        <p:nvSpPr>
          <p:cNvPr id="3" name="Content Placeholder 2">
            <a:extLst>
              <a:ext uri="{FF2B5EF4-FFF2-40B4-BE49-F238E27FC236}">
                <a16:creationId xmlns:a16="http://schemas.microsoft.com/office/drawing/2014/main" id="{6DD17726-08C3-4E60-8AF7-D2EE46507BF9}"/>
              </a:ext>
            </a:extLst>
          </p:cNvPr>
          <p:cNvSpPr>
            <a:spLocks noGrp="1"/>
          </p:cNvSpPr>
          <p:nvPr>
            <p:ph idx="1"/>
          </p:nvPr>
        </p:nvSpPr>
        <p:spPr/>
        <p:txBody>
          <a:bodyPr/>
          <a:lstStyle/>
          <a:p>
            <a:r>
              <a:rPr lang="en-US" sz="3200" dirty="0">
                <a:latin typeface="Verdana" panose="020B0604030504040204" pitchFamily="34" charset="0"/>
                <a:ea typeface="Times New Roman" panose="02020603050405020304" pitchFamily="18" charset="0"/>
                <a:cs typeface="Verdana" panose="020B0604030504040204" pitchFamily="34" charset="0"/>
              </a:rPr>
              <a:t>A</a:t>
            </a:r>
            <a:r>
              <a:rPr lang="en-US" sz="3200" dirty="0">
                <a:effectLst/>
                <a:latin typeface="Verdana" panose="020B0604030504040204" pitchFamily="34" charset="0"/>
                <a:ea typeface="Times New Roman" panose="02020603050405020304" pitchFamily="18" charset="0"/>
                <a:cs typeface="Verdana" panose="020B0604030504040204" pitchFamily="34" charset="0"/>
              </a:rPr>
              <a:t> relevant condition will be implied when an event unforeseen at the time of contracting makes performance impossible.</a:t>
            </a:r>
          </a:p>
          <a:p>
            <a:r>
              <a:rPr lang="en-US" sz="3200" dirty="0">
                <a:effectLst/>
                <a:latin typeface="Verdana" panose="020B0604030504040204" pitchFamily="34" charset="0"/>
                <a:ea typeface="Times New Roman" panose="02020603050405020304" pitchFamily="18" charset="0"/>
                <a:cs typeface="Verdana" panose="020B0604030504040204" pitchFamily="34" charset="0"/>
              </a:rPr>
              <a:t>This transforms into the doctrine of impracticability. </a:t>
            </a:r>
          </a:p>
          <a:p>
            <a:pPr lvl="1"/>
            <a:r>
              <a:rPr lang="en-US" sz="2800" dirty="0">
                <a:effectLst/>
                <a:latin typeface="Verdana" panose="020B0604030504040204" pitchFamily="34" charset="0"/>
                <a:ea typeface="Times New Roman" panose="02020603050405020304" pitchFamily="18" charset="0"/>
                <a:cs typeface="Verdana" panose="020B0604030504040204" pitchFamily="34" charset="0"/>
              </a:rPr>
              <a:t>Along the way the courts drop the </a:t>
            </a:r>
            <a:r>
              <a:rPr lang="en-US" sz="2800" dirty="0">
                <a:latin typeface="Verdana" panose="020B0604030504040204" pitchFamily="34" charset="0"/>
                <a:ea typeface="Times New Roman" panose="02020603050405020304" pitchFamily="18" charset="0"/>
                <a:cs typeface="Verdana" panose="020B0604030504040204" pitchFamily="34" charset="0"/>
              </a:rPr>
              <a:t>fiction of the </a:t>
            </a:r>
            <a:r>
              <a:rPr lang="en-US" sz="2800">
                <a:latin typeface="Verdana" panose="020B0604030504040204" pitchFamily="34" charset="0"/>
                <a:ea typeface="Times New Roman" panose="02020603050405020304" pitchFamily="18" charset="0"/>
                <a:cs typeface="Verdana" panose="020B0604030504040204" pitchFamily="34" charset="0"/>
              </a:rPr>
              <a:t>implied condition. </a:t>
            </a:r>
            <a:r>
              <a:rPr lang="en-US" sz="2800">
                <a:effectLst/>
                <a:latin typeface="Verdana" panose="020B0604030504040204" pitchFamily="34" charset="0"/>
                <a:ea typeface="Times New Roman" panose="02020603050405020304" pitchFamily="18" charset="0"/>
                <a:cs typeface="Verdana" panose="020B0604030504040204" pitchFamily="34" charset="0"/>
              </a:rPr>
              <a:t> </a:t>
            </a:r>
            <a:endParaRPr lang="en-US" sz="2800" dirty="0">
              <a:effectLst/>
              <a:latin typeface="Verdana" panose="020B0604030504040204" pitchFamily="34" charset="0"/>
              <a:ea typeface="Times New Roman" panose="02020603050405020304" pitchFamily="18" charset="0"/>
              <a:cs typeface="Verdana" panose="020B0604030504040204" pitchFamily="34" charset="0"/>
            </a:endParaRPr>
          </a:p>
          <a:p>
            <a:endParaRPr lang="en-US" dirty="0"/>
          </a:p>
        </p:txBody>
      </p:sp>
    </p:spTree>
    <p:extLst>
      <p:ext uri="{BB962C8B-B14F-4D97-AF65-F5344CB8AC3E}">
        <p14:creationId xmlns:p14="http://schemas.microsoft.com/office/powerpoint/2010/main" val="225073115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3517</TotalTime>
  <Words>470</Words>
  <Application>Microsoft Office PowerPoint</Application>
  <PresentationFormat>Widescreen</PresentationFormat>
  <Paragraphs>35</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Garamond</vt:lpstr>
      <vt:lpstr>Verdana</vt:lpstr>
      <vt:lpstr>Wingdings</vt:lpstr>
      <vt:lpstr>Edge</vt:lpstr>
      <vt:lpstr>Taylor v. Caldwell</vt:lpstr>
      <vt:lpstr>Facts</vt:lpstr>
      <vt:lpstr>Expectation Damages for the Promoter</vt:lpstr>
      <vt:lpstr>Reliance Damages</vt:lpstr>
      <vt:lpstr>Excusing Performance </vt:lpstr>
      <vt:lpstr>The Court Implies A Condition</vt:lpstr>
      <vt:lpstr>Court’s View of What They Thought</vt:lpstr>
      <vt:lpstr>The Doctrine of the Destruction of the Essential Object</vt:lpstr>
      <vt:lpstr>The Doctrine of Impossibility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698</cp:revision>
  <dcterms:created xsi:type="dcterms:W3CDTF">2004-02-06T21:25:14Z</dcterms:created>
  <dcterms:modified xsi:type="dcterms:W3CDTF">2020-10-28T16:18:43Z</dcterms:modified>
</cp:coreProperties>
</file>